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embeddedFontLst>
    <p:embeddedFont>
      <p:font typeface="Mervale Script" panose="03060506000000020000" pitchFamily="66" charset="0"/>
      <p:regular r:id="rId10"/>
    </p:embeddedFon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FC5"/>
    <a:srgbClr val="F3E08D"/>
    <a:srgbClr val="FAF8D8"/>
    <a:srgbClr val="7E6A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48375" autoAdjust="0"/>
  </p:normalViewPr>
  <p:slideViewPr>
    <p:cSldViewPr snapToGrid="0">
      <p:cViewPr varScale="1">
        <p:scale>
          <a:sx n="38" d="100"/>
          <a:sy n="38" d="100"/>
        </p:scale>
        <p:origin x="2342"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146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6D0B2-00A2-4A41-AF5C-A4CD956CADA0}"/>
              </a:ext>
            </a:extLst>
          </p:cNvPr>
          <p:cNvSpPr>
            <a:spLocks noGrp="1"/>
          </p:cNvSpPr>
          <p:nvPr>
            <p:ph type="hdr" sz="quarter"/>
          </p:nvPr>
        </p:nvSpPr>
        <p:spPr>
          <a:xfrm>
            <a:off x="0" y="0"/>
            <a:ext cx="4108704" cy="731520"/>
          </a:xfrm>
          <a:prstGeom prst="rect">
            <a:avLst/>
          </a:prstGeom>
        </p:spPr>
        <p:txBody>
          <a:bodyPr vert="horz" lIns="91440" tIns="45720" rIns="91440" bIns="45720" rtlCol="0"/>
          <a:lstStyle>
            <a:lvl1pPr algn="l">
              <a:defRPr sz="1200"/>
            </a:lvl1pPr>
          </a:lstStyle>
          <a:p>
            <a:r>
              <a:rPr lang="en-US" sz="2000" dirty="0">
                <a:latin typeface="Mervale Script" panose="03060506000000020000" pitchFamily="66" charset="0"/>
              </a:rPr>
              <a:t>The conversion of the </a:t>
            </a:r>
            <a:r>
              <a:rPr lang="en-US" sz="2400" dirty="0">
                <a:latin typeface="Algerian" panose="04020705040A02060702" pitchFamily="82" charset="0"/>
              </a:rPr>
              <a:t>Corinthians</a:t>
            </a:r>
          </a:p>
        </p:txBody>
      </p:sp>
      <p:sp>
        <p:nvSpPr>
          <p:cNvPr id="3" name="Date Placeholder 2">
            <a:extLst>
              <a:ext uri="{FF2B5EF4-FFF2-40B4-BE49-F238E27FC236}">
                <a16:creationId xmlns:a16="http://schemas.microsoft.com/office/drawing/2014/main" id="{A97AD0AF-5717-417B-9F90-1443D4EBE531}"/>
              </a:ext>
            </a:extLst>
          </p:cNvPr>
          <p:cNvSpPr>
            <a:spLocks noGrp="1"/>
          </p:cNvSpPr>
          <p:nvPr>
            <p:ph type="dt" sz="quarter" idx="1"/>
          </p:nvPr>
        </p:nvSpPr>
        <p:spPr>
          <a:xfrm>
            <a:off x="4901183" y="0"/>
            <a:ext cx="1955229" cy="458788"/>
          </a:xfrm>
          <a:prstGeom prst="rect">
            <a:avLst/>
          </a:prstGeom>
        </p:spPr>
        <p:txBody>
          <a:bodyPr vert="horz" lIns="91440" tIns="45720" rIns="91440" bIns="45720" rtlCol="0"/>
          <a:lstStyle>
            <a:lvl1pPr algn="r">
              <a:defRPr sz="1200"/>
            </a:lvl1pPr>
          </a:lstStyle>
          <a:p>
            <a:r>
              <a:rPr lang="en-US" dirty="0"/>
              <a:t>March 4, 2018 pm</a:t>
            </a:r>
          </a:p>
        </p:txBody>
      </p:sp>
      <p:sp>
        <p:nvSpPr>
          <p:cNvPr id="4" name="Footer Placeholder 3">
            <a:extLst>
              <a:ext uri="{FF2B5EF4-FFF2-40B4-BE49-F238E27FC236}">
                <a16:creationId xmlns:a16="http://schemas.microsoft.com/office/drawing/2014/main" id="{8F9573D1-54AF-4D82-8889-F6FA738720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AE28BB6-C580-41C7-99D5-C8AAC87B02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3EF3862-E526-4C99-A811-BA9A450FAFBC}" type="slidenum">
              <a:rPr lang="en-US" smtClean="0"/>
              <a:t>‹#›</a:t>
            </a:fld>
            <a:endParaRPr lang="en-US" dirty="0"/>
          </a:p>
        </p:txBody>
      </p:sp>
    </p:spTree>
    <p:extLst>
      <p:ext uri="{BB962C8B-B14F-4D97-AF65-F5344CB8AC3E}">
        <p14:creationId xmlns:p14="http://schemas.microsoft.com/office/powerpoint/2010/main" val="210412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F2EDD-8646-4525-9C8E-E48489C8ED4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CC421-778B-4F23-8E1D-406E9BB2FDD4}" type="slidenum">
              <a:rPr lang="en-US" smtClean="0"/>
              <a:t>‹#›</a:t>
            </a:fld>
            <a:endParaRPr lang="en-US"/>
          </a:p>
        </p:txBody>
      </p:sp>
    </p:spTree>
    <p:extLst>
      <p:ext uri="{BB962C8B-B14F-4D97-AF65-F5344CB8AC3E}">
        <p14:creationId xmlns:p14="http://schemas.microsoft.com/office/powerpoint/2010/main" val="10632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effectLst/>
              </a:rPr>
              <a:t>(Acts 18:1-11) READ</a:t>
            </a:r>
          </a:p>
          <a:p>
            <a:pPr marL="171450" indent="-171450">
              <a:buFont typeface="Arial" panose="020B0604020202020204" pitchFamily="34" charset="0"/>
              <a:buChar char="•"/>
            </a:pPr>
            <a:r>
              <a:rPr lang="en-US" dirty="0">
                <a:effectLst/>
              </a:rPr>
              <a:t>Paul went to Corinth near the end of his second missionary journey</a:t>
            </a:r>
          </a:p>
          <a:p>
            <a:pPr marL="171450" indent="-171450">
              <a:buFont typeface="Arial" panose="020B0604020202020204" pitchFamily="34" charset="0"/>
              <a:buChar char="•"/>
            </a:pPr>
            <a:r>
              <a:rPr lang="en-US" dirty="0">
                <a:effectLst/>
              </a:rPr>
              <a:t>Corinth was the commercial capital of Greece (500,000 people).</a:t>
            </a:r>
          </a:p>
          <a:p>
            <a:pPr marL="171450" indent="-171450">
              <a:buFont typeface="Arial" panose="020B0604020202020204" pitchFamily="34" charset="0"/>
              <a:buChar char="•"/>
            </a:pPr>
            <a:r>
              <a:rPr lang="en-US" dirty="0">
                <a:effectLst/>
              </a:rPr>
              <a:t>Filled with immorality (It is believed that 1,000 prostitutes served the Pagan temple in the city)</a:t>
            </a:r>
          </a:p>
          <a:p>
            <a:pPr marL="171450" indent="-171450">
              <a:buFont typeface="Arial" panose="020B0604020202020204" pitchFamily="34" charset="0"/>
              <a:buChar char="•"/>
            </a:pPr>
            <a:r>
              <a:rPr lang="en-US" dirty="0">
                <a:effectLst/>
              </a:rPr>
              <a:t>Compare to our modern day Las Vegas, or San Francisco</a:t>
            </a:r>
          </a:p>
          <a:p>
            <a:pPr marL="171450" indent="-171450">
              <a:buFont typeface="Arial" panose="020B0604020202020204" pitchFamily="34" charset="0"/>
              <a:buChar char="•"/>
            </a:pPr>
            <a:r>
              <a:rPr lang="en-US" b="1" dirty="0">
                <a:effectLst/>
              </a:rPr>
              <a:t>NOTE THAT OPPOSITION WAS FOUND THERE (VS. 6,9,10)</a:t>
            </a:r>
          </a:p>
          <a:p>
            <a:pPr marL="628650" lvl="1" indent="-171450">
              <a:buFont typeface="Arial" panose="020B0604020202020204" pitchFamily="34" charset="0"/>
              <a:buChar char="•"/>
            </a:pPr>
            <a:r>
              <a:rPr lang="en-US" b="1" dirty="0">
                <a:effectLst/>
              </a:rPr>
              <a:t>Even amid persecution, good can come.  Many were converted (vs. 8).  Paul was able to teach the word among them for 18 months (vs. 11).</a:t>
            </a:r>
          </a:p>
        </p:txBody>
      </p:sp>
      <p:sp>
        <p:nvSpPr>
          <p:cNvPr id="4" name="Slide Number Placeholder 3"/>
          <p:cNvSpPr>
            <a:spLocks noGrp="1"/>
          </p:cNvSpPr>
          <p:nvPr>
            <p:ph type="sldNum" sz="quarter" idx="10"/>
          </p:nvPr>
        </p:nvSpPr>
        <p:spPr/>
        <p:txBody>
          <a:bodyPr/>
          <a:lstStyle/>
          <a:p>
            <a:fld id="{8A5CC421-778B-4F23-8E1D-406E9BB2FDD4}" type="slidenum">
              <a:rPr lang="en-US" smtClean="0"/>
              <a:t>1</a:t>
            </a:fld>
            <a:endParaRPr lang="en-US"/>
          </a:p>
        </p:txBody>
      </p:sp>
    </p:spTree>
    <p:extLst>
      <p:ext uri="{BB962C8B-B14F-4D97-AF65-F5344CB8AC3E}">
        <p14:creationId xmlns:p14="http://schemas.microsoft.com/office/powerpoint/2010/main" val="400177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message Paul preached was "Jesus is Christ“ (Same as always, same today!)</a:t>
            </a:r>
          </a:p>
          <a:p>
            <a:r>
              <a:rPr lang="en-US" b="1" dirty="0">
                <a:effectLst/>
              </a:rPr>
              <a:t>(Acts 18:5), </a:t>
            </a:r>
            <a:r>
              <a:rPr lang="en-US" i="1" dirty="0">
                <a:effectLst/>
              </a:rPr>
              <a:t>“</a:t>
            </a:r>
            <a:r>
              <a:rPr lang="en-US" i="1" dirty="0"/>
              <a:t>When Silas and Timothy had come from Macedonia, Paul was compelled by the Spirit, and testified to the Jews that Jesus is the Christ.”</a:t>
            </a:r>
            <a:endParaRPr lang="en-US" i="1" dirty="0">
              <a:effectLst/>
            </a:endParaRPr>
          </a:p>
          <a:p>
            <a:pPr marL="171450" indent="-171450">
              <a:buFont typeface="Arial" panose="020B0604020202020204" pitchFamily="34" charset="0"/>
              <a:buChar char="•"/>
            </a:pPr>
            <a:r>
              <a:rPr lang="en-US" dirty="0">
                <a:effectLst/>
              </a:rPr>
              <a:t>Consider his words to the Corinthians about his time with them</a:t>
            </a:r>
          </a:p>
          <a:p>
            <a:r>
              <a:rPr lang="en-US" b="1" dirty="0">
                <a:effectLst/>
              </a:rPr>
              <a:t>(1 Corinthians 2:1-5), </a:t>
            </a:r>
            <a:r>
              <a:rPr lang="en-US" i="1" dirty="0">
                <a:effectLst/>
              </a:rPr>
              <a:t>“</a:t>
            </a:r>
            <a:r>
              <a:rPr lang="en-US" i="1" dirty="0"/>
              <a:t>And I, brethren, when I came to you, did not come with excellence of speech or of wisdom declaring to you the testimony of God.</a:t>
            </a:r>
            <a:r>
              <a:rPr lang="en-US" i="1" baseline="30000" dirty="0"/>
              <a:t> 2</a:t>
            </a:r>
            <a:r>
              <a:rPr lang="en-US" i="1" dirty="0"/>
              <a:t> For I determined not to know anything among you except Jesus Christ and Him crucified.</a:t>
            </a:r>
            <a:r>
              <a:rPr lang="en-US" i="1" baseline="30000" dirty="0"/>
              <a:t> 3</a:t>
            </a:r>
            <a:r>
              <a:rPr lang="en-US" i="1" dirty="0"/>
              <a:t> I was with you in weakness, in fear, and in much trembling.</a:t>
            </a:r>
            <a:r>
              <a:rPr lang="en-US" i="1" baseline="30000" dirty="0"/>
              <a:t> 4</a:t>
            </a:r>
            <a:r>
              <a:rPr lang="en-US" i="1" dirty="0"/>
              <a:t> And my speech and my preaching were not with persuasive words of human wisdom, but in demonstration of the Spirit and of power,</a:t>
            </a:r>
            <a:r>
              <a:rPr lang="en-US" i="1" baseline="30000" dirty="0"/>
              <a:t> 5</a:t>
            </a:r>
            <a:r>
              <a:rPr lang="en-US" i="1" dirty="0"/>
              <a:t> that your faith should not be in the wisdom of men but in the power of God.</a:t>
            </a:r>
            <a:endParaRPr lang="en-US" i="1" dirty="0">
              <a:effectLst/>
            </a:endParaRPr>
          </a:p>
          <a:p>
            <a:pPr marL="628650" lvl="1" indent="-171450">
              <a:buFont typeface="Arial" panose="020B0604020202020204" pitchFamily="34" charset="0"/>
              <a:buChar char="•"/>
            </a:pPr>
            <a:r>
              <a:rPr lang="en-US" dirty="0">
                <a:effectLst/>
              </a:rPr>
              <a:t>Message, Christ crucified </a:t>
            </a:r>
            <a:r>
              <a:rPr lang="en-US" b="1" dirty="0">
                <a:effectLst/>
              </a:rPr>
              <a:t>(vs. 2), </a:t>
            </a:r>
            <a:r>
              <a:rPr lang="en-US" dirty="0">
                <a:effectLst/>
              </a:rPr>
              <a:t>NOT the wisdom of men </a:t>
            </a:r>
            <a:r>
              <a:rPr lang="en-US" b="1" dirty="0">
                <a:effectLst/>
              </a:rPr>
              <a:t>(vs. 1)</a:t>
            </a:r>
          </a:p>
          <a:p>
            <a:pPr marL="628650" lvl="1" indent="-171450">
              <a:buFont typeface="Arial" panose="020B0604020202020204" pitchFamily="34" charset="0"/>
              <a:buChar char="•"/>
            </a:pPr>
            <a:r>
              <a:rPr lang="en-US" dirty="0">
                <a:effectLst/>
              </a:rPr>
              <a:t>Because of this their faith would be in the power of God </a:t>
            </a:r>
            <a:r>
              <a:rPr lang="en-US" b="1" dirty="0">
                <a:effectLst/>
              </a:rPr>
              <a:t>(vs. 5)</a:t>
            </a:r>
          </a:p>
          <a:p>
            <a:r>
              <a:rPr lang="en-US" b="1" dirty="0">
                <a:effectLst/>
              </a:rPr>
              <a:t>(1 Corinthians 15:3-4), [The gospel contains…], </a:t>
            </a:r>
            <a:r>
              <a:rPr lang="en-US" i="1" dirty="0">
                <a:effectLst/>
              </a:rPr>
              <a:t>“</a:t>
            </a:r>
            <a:r>
              <a:rPr lang="en-US" i="1" dirty="0"/>
              <a:t>For I delivered to you first of all that which I also received: that Christ died for our sins according to the Scriptures,</a:t>
            </a:r>
            <a:r>
              <a:rPr lang="en-US" i="1" baseline="30000" dirty="0"/>
              <a:t> 4</a:t>
            </a:r>
            <a:r>
              <a:rPr lang="en-US" i="1" dirty="0"/>
              <a:t> and that He was buried, and that He rose again the third day according to the Scriptures.”</a:t>
            </a:r>
          </a:p>
          <a:p>
            <a:pPr marL="171450" indent="-171450">
              <a:buFont typeface="Arial" panose="020B0604020202020204" pitchFamily="34" charset="0"/>
              <a:buChar char="•"/>
            </a:pPr>
            <a:r>
              <a:rPr lang="en-US" dirty="0">
                <a:effectLst/>
              </a:rPr>
              <a:t>These passages tell us that the message revealed </a:t>
            </a:r>
            <a:r>
              <a:rPr lang="en-US" u="sng" dirty="0">
                <a:effectLst/>
              </a:rPr>
              <a:t>who Jesus is</a:t>
            </a:r>
            <a:r>
              <a:rPr lang="en-US" dirty="0">
                <a:effectLst/>
              </a:rPr>
              <a:t>, the </a:t>
            </a:r>
            <a:r>
              <a:rPr lang="en-US" b="1" dirty="0">
                <a:effectLst/>
              </a:rPr>
              <a:t>sacrifice He made</a:t>
            </a:r>
            <a:r>
              <a:rPr lang="en-US" dirty="0">
                <a:effectLst/>
              </a:rPr>
              <a:t>, the </a:t>
            </a:r>
            <a:r>
              <a:rPr lang="en-US" u="sng" dirty="0">
                <a:effectLst/>
              </a:rPr>
              <a:t>salvation that is available through Him </a:t>
            </a:r>
            <a:r>
              <a:rPr lang="en-US" dirty="0">
                <a:effectLst/>
              </a:rPr>
              <a:t>and how </a:t>
            </a:r>
            <a:r>
              <a:rPr lang="en-US" b="1" dirty="0">
                <a:effectLst/>
              </a:rPr>
              <a:t>man must obey Him</a:t>
            </a:r>
            <a:r>
              <a:rPr lang="en-US" dirty="0">
                <a:effectLst/>
              </a:rPr>
              <a:t>.</a:t>
            </a:r>
          </a:p>
        </p:txBody>
      </p:sp>
      <p:sp>
        <p:nvSpPr>
          <p:cNvPr id="4" name="Slide Number Placeholder 3"/>
          <p:cNvSpPr>
            <a:spLocks noGrp="1"/>
          </p:cNvSpPr>
          <p:nvPr>
            <p:ph type="sldNum" sz="quarter" idx="10"/>
          </p:nvPr>
        </p:nvSpPr>
        <p:spPr/>
        <p:txBody>
          <a:bodyPr/>
          <a:lstStyle/>
          <a:p>
            <a:fld id="{8A5CC421-778B-4F23-8E1D-406E9BB2FDD4}" type="slidenum">
              <a:rPr lang="en-US" smtClean="0"/>
              <a:t>2</a:t>
            </a:fld>
            <a:endParaRPr lang="en-US"/>
          </a:p>
        </p:txBody>
      </p:sp>
    </p:spTree>
    <p:extLst>
      <p:ext uri="{BB962C8B-B14F-4D97-AF65-F5344CB8AC3E}">
        <p14:creationId xmlns:p14="http://schemas.microsoft.com/office/powerpoint/2010/main" val="96419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Response:  How did the Corinthians respond? What did they do upon hearing the message? </a:t>
            </a:r>
          </a:p>
          <a:p>
            <a:pPr marL="171450" indent="-171450">
              <a:buFont typeface="Arial" panose="020B0604020202020204" pitchFamily="34" charset="0"/>
              <a:buChar char="•"/>
            </a:pPr>
            <a:r>
              <a:rPr lang="en-US" dirty="0">
                <a:effectLst/>
              </a:rPr>
              <a:t>Obviously, there were some who turned a deaf ear </a:t>
            </a:r>
          </a:p>
          <a:p>
            <a:pPr marL="0" indent="0">
              <a:buFont typeface="Arial" panose="020B0604020202020204" pitchFamily="34" charset="0"/>
              <a:buNone/>
            </a:pPr>
            <a:r>
              <a:rPr lang="en-US" b="1" dirty="0">
                <a:effectLst/>
              </a:rPr>
              <a:t>(Acts 18:6), </a:t>
            </a:r>
            <a:r>
              <a:rPr lang="en-US" i="1" dirty="0">
                <a:effectLst/>
              </a:rPr>
              <a:t>“</a:t>
            </a:r>
            <a:r>
              <a:rPr lang="en-US" i="1" dirty="0"/>
              <a:t>But when they opposed him and blasphemed, he shook his garments and said to them, “Your blood be upon your own heads; I am clean. From now on I will go to the Gentiles.”</a:t>
            </a:r>
            <a:endParaRPr lang="en-US" i="1" dirty="0">
              <a:effectLst/>
            </a:endParaRPr>
          </a:p>
          <a:p>
            <a:pPr marL="171450" indent="-171450">
              <a:buFont typeface="Arial" panose="020B0604020202020204" pitchFamily="34" charset="0"/>
              <a:buChar char="•"/>
            </a:pPr>
            <a:r>
              <a:rPr lang="en-US" dirty="0">
                <a:effectLst/>
              </a:rPr>
              <a:t>However, "many" did respond in obedience.</a:t>
            </a:r>
          </a:p>
          <a:p>
            <a:pPr marL="0" indent="0">
              <a:buFont typeface="Arial" panose="020B0604020202020204" pitchFamily="34" charset="0"/>
              <a:buNone/>
            </a:pPr>
            <a:r>
              <a:rPr lang="en-US" b="1" dirty="0">
                <a:effectLst/>
              </a:rPr>
              <a:t>(Acts 18:8), </a:t>
            </a:r>
            <a:r>
              <a:rPr lang="en-US" i="1" dirty="0">
                <a:effectLst/>
              </a:rPr>
              <a:t>“</a:t>
            </a:r>
            <a:r>
              <a:rPr lang="en-US" i="1" dirty="0"/>
              <a:t>Then </a:t>
            </a:r>
            <a:r>
              <a:rPr lang="en-US" i="1" dirty="0" err="1"/>
              <a:t>Crispus</a:t>
            </a:r>
            <a:r>
              <a:rPr lang="en-US" i="1" dirty="0"/>
              <a:t>, the ruler of the synagogue, believed on the Lord with all his household. And many of the Corinthians, hearing, believed and were baptized.”</a:t>
            </a:r>
            <a:endParaRPr lang="en-US" i="1" dirty="0">
              <a:effectLst/>
            </a:endParaRPr>
          </a:p>
          <a:p>
            <a:pPr marL="628650" lvl="1" indent="-171450">
              <a:buFont typeface="Arial" panose="020B0604020202020204" pitchFamily="34" charset="0"/>
              <a:buChar char="•"/>
            </a:pPr>
            <a:r>
              <a:rPr lang="en-US" dirty="0">
                <a:effectLst/>
              </a:rPr>
              <a:t>They heard the gospel</a:t>
            </a:r>
          </a:p>
          <a:p>
            <a:pPr marL="628650" lvl="1" indent="-171450">
              <a:buFont typeface="Arial" panose="020B0604020202020204" pitchFamily="34" charset="0"/>
              <a:buChar char="•"/>
            </a:pPr>
            <a:r>
              <a:rPr lang="en-US" dirty="0">
                <a:effectLst/>
              </a:rPr>
              <a:t>They believed the preaching about Jesus.</a:t>
            </a:r>
          </a:p>
          <a:p>
            <a:pPr marL="628650" lvl="1" indent="-171450">
              <a:buFont typeface="Arial" panose="020B0604020202020204" pitchFamily="34" charset="0"/>
              <a:buChar char="•"/>
            </a:pPr>
            <a:r>
              <a:rPr lang="en-US" dirty="0">
                <a:effectLst/>
              </a:rPr>
              <a:t>They repented of their sins.</a:t>
            </a:r>
          </a:p>
          <a:p>
            <a:pPr marL="0" lvl="0" indent="0">
              <a:buFont typeface="Arial" panose="020B0604020202020204" pitchFamily="34" charset="0"/>
              <a:buNone/>
            </a:pPr>
            <a:r>
              <a:rPr lang="en-US" b="1" dirty="0">
                <a:effectLst/>
              </a:rPr>
              <a:t>(1 Corinthians 6:9-11), </a:t>
            </a:r>
            <a:r>
              <a:rPr lang="en-US" i="1" dirty="0">
                <a:effectLst/>
              </a:rPr>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a:t>
            </a:r>
            <a:r>
              <a:rPr lang="en-US" i="1" baseline="30000" dirty="0"/>
              <a:t> 11</a:t>
            </a:r>
            <a:r>
              <a:rPr lang="en-US" i="1" dirty="0"/>
              <a:t> </a:t>
            </a:r>
            <a:r>
              <a:rPr lang="en-US" i="1" u="sng" dirty="0"/>
              <a:t>And such were some of you</a:t>
            </a:r>
            <a:r>
              <a:rPr lang="en-US" i="1" dirty="0"/>
              <a:t>. But you were washed, but you were sanctified, but you were justified in the name of the Lord Jesus and by the Spirit of our God.”</a:t>
            </a:r>
            <a:endParaRPr lang="en-US" i="1" dirty="0">
              <a:effectLst/>
            </a:endParaRPr>
          </a:p>
          <a:p>
            <a:pPr marL="628650" lvl="1" indent="-171450">
              <a:buFont typeface="Arial" panose="020B0604020202020204" pitchFamily="34" charset="0"/>
              <a:buChar char="•"/>
            </a:pPr>
            <a:r>
              <a:rPr lang="en-US" dirty="0">
                <a:effectLst/>
              </a:rPr>
              <a:t>They were baptized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CC421-778B-4F23-8E1D-406E9BB2F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8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effectLst/>
              </a:rPr>
              <a:t>The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rPr>
              <a:t>(1 Corinthians 6:9-11), </a:t>
            </a:r>
            <a:r>
              <a:rPr lang="en-US" dirty="0">
                <a:effectLst/>
              </a:rPr>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a:t>
            </a:r>
            <a:r>
              <a:rPr lang="en-US" i="1" baseline="30000" dirty="0"/>
              <a:t> 11</a:t>
            </a:r>
            <a:r>
              <a:rPr lang="en-US" i="1" dirty="0"/>
              <a:t> </a:t>
            </a:r>
            <a:r>
              <a:rPr lang="en-US" i="1" u="sng" dirty="0"/>
              <a:t>And such were some of you</a:t>
            </a:r>
            <a:r>
              <a:rPr lang="en-US" i="1" dirty="0"/>
              <a:t>. But you were washed, but you were sanctified, but you were justified in the name of the Lord Jesus and by the Spirit of our God.”</a:t>
            </a:r>
            <a:endParaRPr lang="en-US" i="1" dirty="0">
              <a:effectLst/>
            </a:endParaRPr>
          </a:p>
          <a:p>
            <a:pPr marL="171450" indent="-171450">
              <a:buFont typeface="Arial" panose="020B0604020202020204" pitchFamily="34" charset="0"/>
              <a:buChar char="•"/>
            </a:pPr>
            <a:r>
              <a:rPr lang="en-US" dirty="0">
                <a:effectLst/>
              </a:rPr>
              <a:t>In becoming Christians, the Corinthians </a:t>
            </a:r>
            <a:r>
              <a:rPr lang="en-US" b="1" dirty="0">
                <a:effectLst/>
              </a:rPr>
              <a:t>had to and did</a:t>
            </a:r>
            <a:r>
              <a:rPr lang="en-US" dirty="0">
                <a:effectLst/>
              </a:rPr>
              <a:t> make some drastic changes in their lives. </a:t>
            </a:r>
          </a:p>
          <a:p>
            <a:pPr marL="171450" indent="-171450">
              <a:buFont typeface="Arial" panose="020B0604020202020204" pitchFamily="34" charset="0"/>
              <a:buChar char="•"/>
            </a:pPr>
            <a:r>
              <a:rPr lang="en-US" dirty="0">
                <a:effectLst/>
              </a:rPr>
              <a:t>From this we learn:</a:t>
            </a:r>
          </a:p>
          <a:p>
            <a:pPr marL="628650" lvl="1" indent="-171450">
              <a:buFont typeface="Arial" panose="020B0604020202020204" pitchFamily="34" charset="0"/>
              <a:buChar char="•"/>
            </a:pPr>
            <a:r>
              <a:rPr lang="en-US" dirty="0">
                <a:effectLst/>
              </a:rPr>
              <a:t>The gospel of Christ can change the worst of lives. </a:t>
            </a:r>
          </a:p>
          <a:p>
            <a:pPr marL="628650" lvl="1" indent="-171450">
              <a:buFont typeface="Arial" panose="020B0604020202020204" pitchFamily="34" charset="0"/>
              <a:buChar char="•"/>
            </a:pPr>
            <a:r>
              <a:rPr lang="en-US" dirty="0">
                <a:effectLst/>
              </a:rPr>
              <a:t>The life they lived after obeying the gospel was different, it was a life unto God. </a:t>
            </a:r>
          </a:p>
          <a:p>
            <a:pPr marL="0" lvl="0" indent="0">
              <a:buFont typeface="Arial" panose="020B0604020202020204" pitchFamily="34" charset="0"/>
              <a:buNone/>
            </a:pPr>
            <a:r>
              <a:rPr lang="en-US" b="1" dirty="0">
                <a:effectLst/>
              </a:rPr>
              <a:t>(1 Corinthians 6:20), [Their purpose was to glorify God], </a:t>
            </a:r>
            <a:r>
              <a:rPr lang="en-US" i="1" dirty="0">
                <a:effectLst/>
              </a:rPr>
              <a:t>“</a:t>
            </a:r>
            <a:r>
              <a:rPr lang="en-US" i="1" dirty="0"/>
              <a:t>For you were bought at a price; therefore glorify God in your body and in your spirit, which are God’s.”</a:t>
            </a:r>
            <a:endParaRPr lang="en-US" i="1" dirty="0">
              <a:effectLst/>
            </a:endParaRPr>
          </a:p>
          <a:p>
            <a:pPr marL="0" lvl="0" indent="0">
              <a:buFont typeface="Arial" panose="020B0604020202020204" pitchFamily="34" charset="0"/>
              <a:buNone/>
            </a:pPr>
            <a:r>
              <a:rPr lang="en-US" b="1" dirty="0">
                <a:effectLst/>
              </a:rPr>
              <a:t>(1 Corinthians 11:1,3) [They were now to follow Christ], (1), </a:t>
            </a:r>
            <a:r>
              <a:rPr lang="en-US" i="1" dirty="0">
                <a:effectLst/>
              </a:rPr>
              <a:t>“</a:t>
            </a:r>
            <a:r>
              <a:rPr lang="en-US" i="1" dirty="0"/>
              <a:t>Imitate me, just as I also imitate Christ.” </a:t>
            </a:r>
            <a:r>
              <a:rPr lang="en-US" b="1" dirty="0"/>
              <a:t>(3), </a:t>
            </a:r>
            <a:r>
              <a:rPr lang="en-US" i="1" dirty="0"/>
              <a:t>“But I want you to know that the head of every man is Christ.”</a:t>
            </a:r>
          </a:p>
          <a:p>
            <a:pPr marL="0" lvl="0" indent="0">
              <a:buFont typeface="Arial" panose="020B0604020202020204" pitchFamily="34" charset="0"/>
              <a:buNone/>
            </a:pPr>
            <a:r>
              <a:rPr lang="en-US" b="1" i="0" dirty="0">
                <a:effectLst/>
              </a:rPr>
              <a:t>(2 Corinthians 7:1) [They were to fear God],</a:t>
            </a:r>
            <a:r>
              <a:rPr lang="en-US" i="1" dirty="0">
                <a:effectLst/>
              </a:rPr>
              <a:t> “</a:t>
            </a:r>
            <a:r>
              <a:rPr lang="en-US" dirty="0"/>
              <a:t>Therefore, having these promises, beloved, let us cleanse ourselves from all filthiness of the flesh and spirit, perfecting holiness in the fear of God.”</a:t>
            </a:r>
            <a:endParaRPr lang="en-US" i="1" dirty="0">
              <a:effectLst/>
            </a:endParaRPr>
          </a:p>
          <a:p>
            <a:pPr marL="628650" lvl="1" indent="-171450">
              <a:buFont typeface="Arial" panose="020B0604020202020204" pitchFamily="34" charset="0"/>
              <a:buChar char="•"/>
            </a:pPr>
            <a:r>
              <a:rPr lang="en-US" dirty="0">
                <a:effectLst/>
              </a:rPr>
              <a:t>Sin must cease when one becomes a Christian. True repentance demanded that their fornication, homosexuality, drunkenness, etc. stop! Notice again, that the text says, "such </a:t>
            </a:r>
            <a:r>
              <a:rPr lang="en-US" u="sng" dirty="0">
                <a:effectLst/>
              </a:rPr>
              <a:t>were</a:t>
            </a:r>
            <a:r>
              <a:rPr lang="en-US" dirty="0">
                <a:effectLst/>
              </a:rPr>
              <a:t> some of you</a:t>
            </a:r>
            <a:r>
              <a:rPr lang="en-US" b="1" dirty="0">
                <a:effectLst/>
              </a:rPr>
              <a:t>.“ (Note:  Make this point regarding the necessity of leaving a marriage that involved adultery (cf. Mt. 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CC421-778B-4F23-8E1D-406E9BB2F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44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Results</a:t>
            </a:r>
          </a:p>
          <a:p>
            <a:pPr marL="171450" indent="-171450">
              <a:buFont typeface="Arial" panose="020B0604020202020204" pitchFamily="34" charset="0"/>
              <a:buChar char="•"/>
            </a:pPr>
            <a:r>
              <a:rPr lang="en-US" dirty="0">
                <a:effectLst/>
              </a:rPr>
              <a:t>Various terms and expressions are used to describe those who were converted by the gospel. </a:t>
            </a:r>
          </a:p>
          <a:p>
            <a:pPr marL="171450" indent="-171450">
              <a:buFont typeface="Arial" panose="020B0604020202020204" pitchFamily="34" charset="0"/>
              <a:buChar char="•"/>
            </a:pPr>
            <a:r>
              <a:rPr lang="en-US" dirty="0">
                <a:effectLst/>
              </a:rPr>
              <a:t>These words tell us what they became by obedience to the gospel.</a:t>
            </a:r>
          </a:p>
          <a:p>
            <a:pPr marL="628650" lvl="1" indent="-171450">
              <a:buFont typeface="Arial" panose="020B0604020202020204" pitchFamily="34" charset="0"/>
              <a:buChar char="•"/>
            </a:pPr>
            <a:r>
              <a:rPr lang="en-US" dirty="0">
                <a:effectLst/>
              </a:rPr>
              <a:t>A church was established (They were called out of sin/darkness to salvation/light).</a:t>
            </a:r>
          </a:p>
          <a:p>
            <a:pPr marL="0" lvl="0" indent="0">
              <a:buFont typeface="Arial" panose="020B0604020202020204" pitchFamily="34" charset="0"/>
              <a:buNone/>
            </a:pPr>
            <a:r>
              <a:rPr lang="en-US" b="1" dirty="0">
                <a:effectLst/>
              </a:rPr>
              <a:t>(1 Corinthians 1:2), </a:t>
            </a:r>
            <a:r>
              <a:rPr lang="en-US" i="1" dirty="0">
                <a:effectLst/>
              </a:rPr>
              <a:t>“T</a:t>
            </a:r>
            <a:r>
              <a:rPr lang="en-US" i="1" dirty="0"/>
              <a:t>o the church of God which is at Corinth, to those who are sanctified in Christ Jesus, called to be saints, with all who in every place call on the name of Jesus Christ our Lord, both theirs and ours”</a:t>
            </a:r>
            <a:endParaRPr lang="en-US" i="1" dirty="0">
              <a:effectLst/>
            </a:endParaRPr>
          </a:p>
          <a:p>
            <a:pPr marL="628650" lvl="1" indent="-171450">
              <a:buFont typeface="Arial" panose="020B0604020202020204" pitchFamily="34" charset="0"/>
              <a:buChar char="•"/>
            </a:pPr>
            <a:r>
              <a:rPr lang="en-US" dirty="0">
                <a:effectLst/>
              </a:rPr>
              <a:t>They were sanctified which means they were separated from sin and unto God </a:t>
            </a:r>
          </a:p>
          <a:p>
            <a:pPr marL="0" lvl="0" indent="0">
              <a:buFont typeface="Arial" panose="020B0604020202020204" pitchFamily="34" charset="0"/>
              <a:buNone/>
            </a:pPr>
            <a:r>
              <a:rPr lang="en-US" b="1" dirty="0">
                <a:effectLst/>
              </a:rPr>
              <a:t>(1 Corinthians 1:2) SEE ABOVE </a:t>
            </a:r>
          </a:p>
          <a:p>
            <a:pPr marL="0" lvl="0" indent="0">
              <a:buFont typeface="Arial" panose="020B0604020202020204" pitchFamily="34" charset="0"/>
              <a:buNone/>
            </a:pPr>
            <a:r>
              <a:rPr lang="en-US" b="1" dirty="0">
                <a:effectLst/>
              </a:rPr>
              <a:t>(1 Corinthians 6:11), </a:t>
            </a:r>
            <a:r>
              <a:rPr lang="en-US" i="1" dirty="0">
                <a:effectLst/>
              </a:rPr>
              <a:t>“</a:t>
            </a:r>
            <a:r>
              <a:rPr lang="en-US" i="1" dirty="0"/>
              <a:t>And such were some of you. </a:t>
            </a:r>
            <a:r>
              <a:rPr lang="en-US" i="1" u="sng" dirty="0"/>
              <a:t>But you were washed, but you were sanctified</a:t>
            </a:r>
            <a:r>
              <a:rPr lang="en-US" i="1" dirty="0"/>
              <a:t>, but you were justified in the name of the Lord Jesus and by the Spirit of our God.”</a:t>
            </a:r>
            <a:endParaRPr lang="en-US" i="1" dirty="0">
              <a:effectLst/>
            </a:endParaRPr>
          </a:p>
          <a:p>
            <a:pPr marL="1085850" lvl="2" indent="-171450">
              <a:buFont typeface="Arial" panose="020B0604020202020204" pitchFamily="34" charset="0"/>
              <a:buChar char="•"/>
            </a:pPr>
            <a:r>
              <a:rPr lang="en-US" dirty="0">
                <a:effectLst/>
              </a:rPr>
              <a:t>They were saved, washed and justified. Consequently they gained the hope of eternal life</a:t>
            </a:r>
          </a:p>
          <a:p>
            <a:pPr marL="0" lvl="0" indent="0">
              <a:buFont typeface="Arial" panose="020B0604020202020204" pitchFamily="34" charset="0"/>
              <a:buNone/>
            </a:pPr>
            <a:r>
              <a:rPr lang="en-US" b="1" dirty="0">
                <a:effectLst/>
              </a:rPr>
              <a:t>(1 Corinthians 15:56-58), </a:t>
            </a:r>
            <a:r>
              <a:rPr lang="en-US" dirty="0">
                <a:effectLst/>
              </a:rPr>
              <a:t>“</a:t>
            </a:r>
            <a:r>
              <a:rPr lang="en-US" dirty="0"/>
              <a:t>The sting of death is sin, and the strength of sin is the law.</a:t>
            </a:r>
            <a:r>
              <a:rPr lang="en-US" baseline="30000" dirty="0"/>
              <a:t> 57</a:t>
            </a:r>
            <a:r>
              <a:rPr lang="en-US" dirty="0"/>
              <a:t> </a:t>
            </a:r>
            <a:r>
              <a:rPr lang="en-US" b="1" dirty="0"/>
              <a:t>But thanks be to God, who gives us the victory through our Lord Jesus Christ.  </a:t>
            </a:r>
            <a:r>
              <a:rPr lang="en-US" baseline="30000" dirty="0"/>
              <a:t>58</a:t>
            </a:r>
            <a:r>
              <a:rPr lang="en-US" dirty="0"/>
              <a:t> Therefore, my beloved brethren, be steadfast, immovable, always abounding in the work of the Lord, knowing that your labor is not in vain in the Lord.”</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CC421-778B-4F23-8E1D-406E9BB2F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7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You can be saved just like the Corinthians when you believe the same message, obey the same commands and make the same kind of changes. </a:t>
            </a:r>
          </a:p>
          <a:p>
            <a:endParaRPr lang="en-US" dirty="0">
              <a:effectLst/>
            </a:endParaRPr>
          </a:p>
          <a:p>
            <a:r>
              <a:rPr lang="en-US" dirty="0">
                <a:effectLst/>
              </a:rPr>
              <a:t>You will also receive the same results.</a:t>
            </a:r>
          </a:p>
          <a:p>
            <a:endParaRPr lang="en-US" dirty="0">
              <a:effectLst/>
            </a:endParaRPr>
          </a:p>
          <a:p>
            <a:r>
              <a:rPr lang="en-US" dirty="0">
                <a:effectLst/>
              </a:rPr>
              <a:t>This is the promise of the Lord Himself:</a:t>
            </a:r>
          </a:p>
          <a:p>
            <a:endParaRPr lang="en-US" dirty="0">
              <a:effectLst/>
            </a:endParaRPr>
          </a:p>
          <a:p>
            <a:r>
              <a:rPr lang="en-US" b="1" dirty="0">
                <a:effectLst/>
              </a:rPr>
              <a:t>(Mark 16:15-16), </a:t>
            </a:r>
            <a:r>
              <a:rPr lang="en-US" i="1" dirty="0">
                <a:effectLst/>
              </a:rPr>
              <a:t>“</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endParaRPr lang="en-US" i="1"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CC421-778B-4F23-8E1D-406E9BB2F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C733-4ACD-43DE-9FFB-8008F6F92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7E65E-8073-42EC-9C01-BD12C97BC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1414E7-CC2C-4FBD-922E-85285A44733E}"/>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38EE1EA7-F00A-41FF-AE69-FF333D244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B9DBE-962F-48A1-B018-A1FDB71646A6}"/>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05517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0110-FF43-407E-B68B-A12A3F9BA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38A0C-5AC9-4F90-8AFF-93055AE3A2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1E8CC-3C01-4BD2-9E06-C6907100AD7E}"/>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DB76D3DF-C958-4C7F-AAE0-6313A58F1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ABC97-27EE-46AE-ABF2-FC7F7A3EE5C5}"/>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22459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D1B98-03AB-42D5-9BFE-F52BC69CD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1EA99-3461-441D-B8FA-7DA2C424E5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D59BF-A139-4F7F-8444-D07A8B2F08D9}"/>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67148E26-4D1B-4747-9EEA-F4CEA48C0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6D65B-87B9-4B4F-BFA8-D0B9425DA9C2}"/>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369400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89E6-189E-4949-AC7C-A90458E7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8A171-1AB8-4ADE-B114-900B40BEBA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2E2CD-1FDB-448B-93A4-C42A52FE9280}"/>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222C101C-A0E4-41A7-85A3-F81DAD272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11A7B-0448-4CB2-931A-9E7D7EC97F83}"/>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93912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5106-C6CD-4A3F-A167-5737B8395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1B041-A5DF-4472-BF3E-AA95E0BA3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FB7A50-F870-47D1-8DA0-8DF6BD0509A8}"/>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9694DF04-98D0-419C-B34E-5F0FD75A8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02A38-179A-4B22-9479-B779D9BB7C64}"/>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194201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2B4F-45F5-49E5-8353-47F9A1CCA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B22CF-2A18-4112-8AFF-E6C96A689F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4FA43-39FE-4C78-A2DE-2360D687C8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80A66-42F0-43A7-883B-BB94C7F1B943}"/>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6" name="Footer Placeholder 5">
            <a:extLst>
              <a:ext uri="{FF2B5EF4-FFF2-40B4-BE49-F238E27FC236}">
                <a16:creationId xmlns:a16="http://schemas.microsoft.com/office/drawing/2014/main" id="{9B2FD473-630D-4718-8B59-603D85197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A2722-890E-4F71-A7D7-F21542C0F7CF}"/>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31167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5E21-3E98-4372-838D-917AA6B44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921BA-F2C6-4EF5-8B0E-5787712BA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C5ABE6-28D5-4C00-95DA-70E1659B88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EA0BCF-B422-44CA-A192-275769607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FD19A6-0588-4484-B66B-B851C513A4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49E3FC-4AF4-4EC2-84C1-B8C7050255FD}"/>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8" name="Footer Placeholder 7">
            <a:extLst>
              <a:ext uri="{FF2B5EF4-FFF2-40B4-BE49-F238E27FC236}">
                <a16:creationId xmlns:a16="http://schemas.microsoft.com/office/drawing/2014/main" id="{76810C39-79EF-4312-8C60-81C9C5FF9F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77792F-9AF8-4046-8029-900875F19995}"/>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57749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105C-EFCB-4D88-9F74-F41C91845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0E4D2-386F-4A6A-A523-CCE4C7C439C7}"/>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4" name="Footer Placeholder 3">
            <a:extLst>
              <a:ext uri="{FF2B5EF4-FFF2-40B4-BE49-F238E27FC236}">
                <a16:creationId xmlns:a16="http://schemas.microsoft.com/office/drawing/2014/main" id="{21F51BD5-A1D3-419A-B87E-21BF51085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AAAC53-0F2C-49E9-8673-D680D11D5FA0}"/>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1449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A7342-7763-4F04-95F5-8F3F297D9EF7}"/>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3" name="Footer Placeholder 2">
            <a:extLst>
              <a:ext uri="{FF2B5EF4-FFF2-40B4-BE49-F238E27FC236}">
                <a16:creationId xmlns:a16="http://schemas.microsoft.com/office/drawing/2014/main" id="{75C58BF7-2245-415B-99FF-6EA9AC43B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FE3DD1-0574-4E8C-B896-516F64F65885}"/>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07894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003F-7703-4C4A-ABFC-ABD0CC198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66878-5D2A-4329-BBDC-28BBE8CA7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2B158-11A4-495C-A690-95747FED6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9E2FC-049E-4858-BA84-F3F617B93657}"/>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6" name="Footer Placeholder 5">
            <a:extLst>
              <a:ext uri="{FF2B5EF4-FFF2-40B4-BE49-F238E27FC236}">
                <a16:creationId xmlns:a16="http://schemas.microsoft.com/office/drawing/2014/main" id="{D382085E-6314-4101-8156-4D3A15753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8D37F-9BBD-4E81-84C4-055436826972}"/>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4168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43F1-86A9-4063-9A6F-A34E799A3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9C87B4-FEF7-416D-B1F9-1CB378BEE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3D041E-09FD-4F24-9238-B8993E63B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061D41-C877-4B5B-9A92-BDF8A8E6BEE0}"/>
              </a:ext>
            </a:extLst>
          </p:cNvPr>
          <p:cNvSpPr>
            <a:spLocks noGrp="1"/>
          </p:cNvSpPr>
          <p:nvPr>
            <p:ph type="dt" sz="half" idx="10"/>
          </p:nvPr>
        </p:nvSpPr>
        <p:spPr/>
        <p:txBody>
          <a:bodyPr/>
          <a:lstStyle/>
          <a:p>
            <a:fld id="{3DA0C2B7-F16C-4984-A7E5-0E78C5CD2C0E}" type="datetimeFigureOut">
              <a:rPr lang="en-US" smtClean="0"/>
              <a:t>3/18/2018</a:t>
            </a:fld>
            <a:endParaRPr lang="en-US"/>
          </a:p>
        </p:txBody>
      </p:sp>
      <p:sp>
        <p:nvSpPr>
          <p:cNvPr id="6" name="Footer Placeholder 5">
            <a:extLst>
              <a:ext uri="{FF2B5EF4-FFF2-40B4-BE49-F238E27FC236}">
                <a16:creationId xmlns:a16="http://schemas.microsoft.com/office/drawing/2014/main" id="{467C6D7D-5920-493C-B74B-6160CB701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0120D-6F16-4537-95BC-734982A42640}"/>
              </a:ext>
            </a:extLst>
          </p:cNvPr>
          <p:cNvSpPr>
            <a:spLocks noGrp="1"/>
          </p:cNvSpPr>
          <p:nvPr>
            <p:ph type="sldNum" sz="quarter" idx="12"/>
          </p:nvPr>
        </p:nvSpPr>
        <p:spPr/>
        <p:txBody>
          <a:bodyPr/>
          <a:lstStyle/>
          <a:p>
            <a:fld id="{E9B8460C-F602-49A5-A927-D02E10E7ED8F}" type="slidenum">
              <a:rPr lang="en-US" smtClean="0"/>
              <a:t>‹#›</a:t>
            </a:fld>
            <a:endParaRPr lang="en-US"/>
          </a:p>
        </p:txBody>
      </p:sp>
    </p:spTree>
    <p:extLst>
      <p:ext uri="{BB962C8B-B14F-4D97-AF65-F5344CB8AC3E}">
        <p14:creationId xmlns:p14="http://schemas.microsoft.com/office/powerpoint/2010/main" val="252905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96455-DF6E-4722-82AB-72BE7430A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99979-040D-473B-AB50-56687414D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E2476-7F1C-4064-A65A-DA24FC210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0C2B7-F16C-4984-A7E5-0E78C5CD2C0E}" type="datetimeFigureOut">
              <a:rPr lang="en-US" smtClean="0"/>
              <a:t>3/18/2018</a:t>
            </a:fld>
            <a:endParaRPr lang="en-US"/>
          </a:p>
        </p:txBody>
      </p:sp>
      <p:sp>
        <p:nvSpPr>
          <p:cNvPr id="5" name="Footer Placeholder 4">
            <a:extLst>
              <a:ext uri="{FF2B5EF4-FFF2-40B4-BE49-F238E27FC236}">
                <a16:creationId xmlns:a16="http://schemas.microsoft.com/office/drawing/2014/main" id="{469EB6BD-DCAC-4D25-958A-E44448FAE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3C9C4-D58A-4BE3-871A-FF6D2C624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8460C-F602-49A5-A927-D02E10E7ED8F}" type="slidenum">
              <a:rPr lang="en-US" smtClean="0"/>
              <a:t>‹#›</a:t>
            </a:fld>
            <a:endParaRPr lang="en-US"/>
          </a:p>
        </p:txBody>
      </p:sp>
    </p:spTree>
    <p:extLst>
      <p:ext uri="{BB962C8B-B14F-4D97-AF65-F5344CB8AC3E}">
        <p14:creationId xmlns:p14="http://schemas.microsoft.com/office/powerpoint/2010/main" val="258788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BC13-B451-4F37-83F2-20DDBC540867}"/>
              </a:ext>
            </a:extLst>
          </p:cNvPr>
          <p:cNvSpPr>
            <a:spLocks noGrp="1"/>
          </p:cNvSpPr>
          <p:nvPr>
            <p:ph type="ctrTitle"/>
          </p:nvPr>
        </p:nvSpPr>
        <p:spPr>
          <a:xfrm>
            <a:off x="1524000" y="3773794"/>
            <a:ext cx="9144000" cy="2387600"/>
          </a:xfrm>
          <a:solidFill>
            <a:srgbClr val="E9DFC5">
              <a:alpha val="77255"/>
            </a:srgbClr>
          </a:solidFill>
          <a:ln w="25400">
            <a:solidFill>
              <a:srgbClr val="7E6A5F"/>
            </a:solidFill>
          </a:ln>
        </p:spPr>
        <p:txBody>
          <a:bodyPr>
            <a:normAutofit/>
          </a:bodyPr>
          <a:lstStyle/>
          <a:p>
            <a:r>
              <a:rPr lang="en-US" dirty="0">
                <a:latin typeface="Mervale Script" panose="03060506000000020000" pitchFamily="66" charset="0"/>
              </a:rPr>
              <a:t>the conversion of the</a:t>
            </a:r>
            <a:br>
              <a:rPr lang="en-US" dirty="0"/>
            </a:br>
            <a:r>
              <a:rPr lang="en-US" sz="8800" dirty="0">
                <a:latin typeface="Algerian" panose="04020705040A02060702" pitchFamily="82" charset="0"/>
              </a:rPr>
              <a:t>Corinthians</a:t>
            </a:r>
          </a:p>
        </p:txBody>
      </p:sp>
      <p:sp>
        <p:nvSpPr>
          <p:cNvPr id="3" name="Subtitle 2">
            <a:extLst>
              <a:ext uri="{FF2B5EF4-FFF2-40B4-BE49-F238E27FC236}">
                <a16:creationId xmlns:a16="http://schemas.microsoft.com/office/drawing/2014/main" id="{A000F706-79D8-460F-8A65-7C29B09C8A7A}"/>
              </a:ext>
            </a:extLst>
          </p:cNvPr>
          <p:cNvSpPr>
            <a:spLocks noGrp="1"/>
          </p:cNvSpPr>
          <p:nvPr>
            <p:ph type="subTitle" idx="1"/>
          </p:nvPr>
        </p:nvSpPr>
        <p:spPr>
          <a:xfrm>
            <a:off x="1524000" y="1761921"/>
            <a:ext cx="9144000" cy="1655762"/>
          </a:xfrm>
        </p:spPr>
        <p:txBody>
          <a:bodyPr>
            <a:normAutofit/>
          </a:bodyPr>
          <a:lstStyle/>
          <a:p>
            <a:r>
              <a:rPr lang="en-US" sz="4800" b="1" dirty="0">
                <a:solidFill>
                  <a:srgbClr val="E9DFC5"/>
                </a:solidFill>
                <a:effectLst>
                  <a:outerShdw blurRad="38100" dist="38100" dir="2700000" algn="tl">
                    <a:srgbClr val="000000">
                      <a:alpha val="43137"/>
                    </a:srgbClr>
                  </a:outerShdw>
                </a:effectLst>
              </a:rPr>
              <a:t>Acts 18</a:t>
            </a:r>
          </a:p>
        </p:txBody>
      </p:sp>
    </p:spTree>
    <p:extLst>
      <p:ext uri="{BB962C8B-B14F-4D97-AF65-F5344CB8AC3E}">
        <p14:creationId xmlns:p14="http://schemas.microsoft.com/office/powerpoint/2010/main" val="385235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ghtScreen/>
                    </a14:imgEffect>
                    <a14:imgEffect>
                      <a14:brightnessContrast bright="-53000" contras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1643-4E93-4BA8-9D93-7F9CDAEDF86D}"/>
              </a:ext>
            </a:extLst>
          </p:cNvPr>
          <p:cNvSpPr>
            <a:spLocks noGrp="1"/>
          </p:cNvSpPr>
          <p:nvPr>
            <p:ph type="title"/>
          </p:nvPr>
        </p:nvSpPr>
        <p:spPr>
          <a:xfrm>
            <a:off x="530942" y="0"/>
            <a:ext cx="10926097" cy="1076632"/>
          </a:xfrm>
        </p:spPr>
        <p:txBody>
          <a:bodyPr/>
          <a:lstStyle/>
          <a:p>
            <a:pPr algn="ctr"/>
            <a:r>
              <a:rPr lang="en-US" sz="5400" dirty="0">
                <a:solidFill>
                  <a:srgbClr val="E9DFC5"/>
                </a:solidFill>
                <a:effectLst>
                  <a:outerShdw blurRad="38100" dist="38100" dir="2700000" algn="tl">
                    <a:srgbClr val="000000">
                      <a:alpha val="43137"/>
                    </a:srgbClr>
                  </a:outerShdw>
                </a:effectLst>
                <a:latin typeface="Mervale Script" panose="03060506000000020000" pitchFamily="66" charset="0"/>
              </a:rPr>
              <a:t>the conversion of the </a:t>
            </a:r>
            <a:r>
              <a:rPr lang="en-US" sz="5400" dirty="0">
                <a:solidFill>
                  <a:srgbClr val="E9DFC5"/>
                </a:solidFill>
                <a:latin typeface="Algerian" panose="04020705040A02060702" pitchFamily="82" charset="0"/>
              </a:rPr>
              <a:t>Corinthians</a:t>
            </a:r>
          </a:p>
        </p:txBody>
      </p:sp>
      <p:sp>
        <p:nvSpPr>
          <p:cNvPr id="3" name="Content Placeholder 2">
            <a:extLst>
              <a:ext uri="{FF2B5EF4-FFF2-40B4-BE49-F238E27FC236}">
                <a16:creationId xmlns:a16="http://schemas.microsoft.com/office/drawing/2014/main" id="{6D44004E-C4CC-48C1-BD57-388D5B60C97C}"/>
              </a:ext>
            </a:extLst>
          </p:cNvPr>
          <p:cNvSpPr>
            <a:spLocks noGrp="1"/>
          </p:cNvSpPr>
          <p:nvPr>
            <p:ph idx="1"/>
          </p:nvPr>
        </p:nvSpPr>
        <p:spPr>
          <a:xfrm>
            <a:off x="914400" y="1076632"/>
            <a:ext cx="10363200" cy="5338916"/>
          </a:xfrm>
        </p:spPr>
        <p:txBody>
          <a:bodyPr>
            <a:normAutofit/>
          </a:bodyPr>
          <a:lstStyle/>
          <a:p>
            <a:pPr marL="339725" indent="-339725"/>
            <a:r>
              <a:rPr lang="en-US" sz="4400" b="1" dirty="0">
                <a:solidFill>
                  <a:srgbClr val="E9DFC5"/>
                </a:solidFill>
              </a:rPr>
              <a:t>The Message (5)</a:t>
            </a:r>
          </a:p>
          <a:p>
            <a:pPr marL="457200" lvl="1" indent="0">
              <a:buNone/>
            </a:pPr>
            <a:r>
              <a:rPr lang="en-US" sz="4000" dirty="0">
                <a:solidFill>
                  <a:srgbClr val="E9DFC5"/>
                </a:solidFill>
              </a:rPr>
              <a:t>1 Corinthians 2:1-5, 15:3-4</a:t>
            </a:r>
          </a:p>
        </p:txBody>
      </p:sp>
    </p:spTree>
    <p:extLst>
      <p:ext uri="{BB962C8B-B14F-4D97-AF65-F5344CB8AC3E}">
        <p14:creationId xmlns:p14="http://schemas.microsoft.com/office/powerpoint/2010/main" val="416526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ghtScreen/>
                    </a14:imgEffect>
                    <a14:imgEffect>
                      <a14:brightnessContrast bright="-53000" contras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1643-4E93-4BA8-9D93-7F9CDAEDF86D}"/>
              </a:ext>
            </a:extLst>
          </p:cNvPr>
          <p:cNvSpPr>
            <a:spLocks noGrp="1"/>
          </p:cNvSpPr>
          <p:nvPr>
            <p:ph type="title"/>
          </p:nvPr>
        </p:nvSpPr>
        <p:spPr>
          <a:xfrm>
            <a:off x="530942" y="0"/>
            <a:ext cx="10926097" cy="1076632"/>
          </a:xfrm>
        </p:spPr>
        <p:txBody>
          <a:bodyPr/>
          <a:lstStyle/>
          <a:p>
            <a:pPr algn="ctr"/>
            <a:r>
              <a:rPr lang="en-US" sz="5400" dirty="0">
                <a:solidFill>
                  <a:srgbClr val="E9DFC5"/>
                </a:solidFill>
                <a:effectLst>
                  <a:outerShdw blurRad="38100" dist="38100" dir="2700000" algn="tl">
                    <a:srgbClr val="000000">
                      <a:alpha val="43137"/>
                    </a:srgbClr>
                  </a:outerShdw>
                </a:effectLst>
                <a:latin typeface="Mervale Script" panose="03060506000000020000" pitchFamily="66" charset="0"/>
              </a:rPr>
              <a:t>the conversion of the </a:t>
            </a:r>
            <a:r>
              <a:rPr lang="en-US" sz="5400" dirty="0">
                <a:solidFill>
                  <a:srgbClr val="E9DFC5"/>
                </a:solidFill>
                <a:latin typeface="Algerian" panose="04020705040A02060702" pitchFamily="82" charset="0"/>
              </a:rPr>
              <a:t>Corinthians</a:t>
            </a:r>
          </a:p>
        </p:txBody>
      </p:sp>
      <p:sp>
        <p:nvSpPr>
          <p:cNvPr id="3" name="Content Placeholder 2">
            <a:extLst>
              <a:ext uri="{FF2B5EF4-FFF2-40B4-BE49-F238E27FC236}">
                <a16:creationId xmlns:a16="http://schemas.microsoft.com/office/drawing/2014/main" id="{6D44004E-C4CC-48C1-BD57-388D5B60C97C}"/>
              </a:ext>
            </a:extLst>
          </p:cNvPr>
          <p:cNvSpPr>
            <a:spLocks noGrp="1"/>
          </p:cNvSpPr>
          <p:nvPr>
            <p:ph idx="1"/>
          </p:nvPr>
        </p:nvSpPr>
        <p:spPr>
          <a:xfrm>
            <a:off x="914400" y="1076632"/>
            <a:ext cx="10363200" cy="5338916"/>
          </a:xfrm>
        </p:spPr>
        <p:txBody>
          <a:bodyPr>
            <a:normAutofit/>
          </a:bodyPr>
          <a:lstStyle/>
          <a:p>
            <a:pPr marL="339725" indent="-339725"/>
            <a:r>
              <a:rPr lang="en-US" sz="4400" b="1" dirty="0">
                <a:solidFill>
                  <a:srgbClr val="E9DFC5"/>
                </a:solidFill>
              </a:rPr>
              <a:t>The Message (5)</a:t>
            </a:r>
          </a:p>
          <a:p>
            <a:pPr marL="457200" lvl="1" indent="0">
              <a:buNone/>
            </a:pPr>
            <a:r>
              <a:rPr lang="en-US" sz="4000" dirty="0">
                <a:solidFill>
                  <a:srgbClr val="E9DFC5"/>
                </a:solidFill>
              </a:rPr>
              <a:t>1 Corinthians 2:1-5, 15:3-4</a:t>
            </a:r>
          </a:p>
          <a:p>
            <a:pPr marL="339725" indent="-339725"/>
            <a:r>
              <a:rPr lang="en-US" sz="4400" b="1" dirty="0">
                <a:solidFill>
                  <a:srgbClr val="E9DFC5"/>
                </a:solidFill>
              </a:rPr>
              <a:t>The Response (6,8)</a:t>
            </a:r>
          </a:p>
          <a:p>
            <a:pPr marL="457200" lvl="1" indent="0">
              <a:buNone/>
            </a:pPr>
            <a:r>
              <a:rPr lang="en-US" sz="4000" dirty="0">
                <a:solidFill>
                  <a:srgbClr val="E9DFC5"/>
                </a:solidFill>
              </a:rPr>
              <a:t>1 Corinthians 6:9-11</a:t>
            </a:r>
          </a:p>
        </p:txBody>
      </p:sp>
    </p:spTree>
    <p:extLst>
      <p:ext uri="{BB962C8B-B14F-4D97-AF65-F5344CB8AC3E}">
        <p14:creationId xmlns:p14="http://schemas.microsoft.com/office/powerpoint/2010/main" val="24366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ghtScreen/>
                    </a14:imgEffect>
                    <a14:imgEffect>
                      <a14:brightnessContrast bright="-53000" contras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1643-4E93-4BA8-9D93-7F9CDAEDF86D}"/>
              </a:ext>
            </a:extLst>
          </p:cNvPr>
          <p:cNvSpPr>
            <a:spLocks noGrp="1"/>
          </p:cNvSpPr>
          <p:nvPr>
            <p:ph type="title"/>
          </p:nvPr>
        </p:nvSpPr>
        <p:spPr>
          <a:xfrm>
            <a:off x="530942" y="0"/>
            <a:ext cx="10926097" cy="1076632"/>
          </a:xfrm>
        </p:spPr>
        <p:txBody>
          <a:bodyPr/>
          <a:lstStyle/>
          <a:p>
            <a:pPr algn="ctr"/>
            <a:r>
              <a:rPr lang="en-US" sz="5400" dirty="0">
                <a:solidFill>
                  <a:srgbClr val="E9DFC5"/>
                </a:solidFill>
                <a:effectLst>
                  <a:outerShdw blurRad="38100" dist="38100" dir="2700000" algn="tl">
                    <a:srgbClr val="000000">
                      <a:alpha val="43137"/>
                    </a:srgbClr>
                  </a:outerShdw>
                </a:effectLst>
                <a:latin typeface="Mervale Script" panose="03060506000000020000" pitchFamily="66" charset="0"/>
              </a:rPr>
              <a:t>the conversion of the </a:t>
            </a:r>
            <a:r>
              <a:rPr lang="en-US" sz="5400" dirty="0">
                <a:solidFill>
                  <a:srgbClr val="E9DFC5"/>
                </a:solidFill>
                <a:latin typeface="Algerian" panose="04020705040A02060702" pitchFamily="82" charset="0"/>
              </a:rPr>
              <a:t>Corinthians</a:t>
            </a:r>
          </a:p>
        </p:txBody>
      </p:sp>
      <p:sp>
        <p:nvSpPr>
          <p:cNvPr id="3" name="Content Placeholder 2">
            <a:extLst>
              <a:ext uri="{FF2B5EF4-FFF2-40B4-BE49-F238E27FC236}">
                <a16:creationId xmlns:a16="http://schemas.microsoft.com/office/drawing/2014/main" id="{6D44004E-C4CC-48C1-BD57-388D5B60C97C}"/>
              </a:ext>
            </a:extLst>
          </p:cNvPr>
          <p:cNvSpPr>
            <a:spLocks noGrp="1"/>
          </p:cNvSpPr>
          <p:nvPr>
            <p:ph idx="1"/>
          </p:nvPr>
        </p:nvSpPr>
        <p:spPr>
          <a:xfrm>
            <a:off x="914400" y="1076632"/>
            <a:ext cx="10363200" cy="5338916"/>
          </a:xfrm>
        </p:spPr>
        <p:txBody>
          <a:bodyPr>
            <a:normAutofit/>
          </a:bodyPr>
          <a:lstStyle/>
          <a:p>
            <a:pPr marL="339725" indent="-339725"/>
            <a:r>
              <a:rPr lang="en-US" sz="4400" b="1" dirty="0">
                <a:solidFill>
                  <a:srgbClr val="E9DFC5"/>
                </a:solidFill>
              </a:rPr>
              <a:t>The Message (5)</a:t>
            </a:r>
          </a:p>
          <a:p>
            <a:pPr marL="457200" lvl="1" indent="0">
              <a:buNone/>
            </a:pPr>
            <a:r>
              <a:rPr lang="en-US" sz="4000" dirty="0">
                <a:solidFill>
                  <a:srgbClr val="E9DFC5"/>
                </a:solidFill>
              </a:rPr>
              <a:t>1 Corinthians 2:1-5, 15:3-4</a:t>
            </a:r>
          </a:p>
          <a:p>
            <a:pPr marL="339725" indent="-339725"/>
            <a:r>
              <a:rPr lang="en-US" sz="4400" b="1" dirty="0">
                <a:solidFill>
                  <a:srgbClr val="E9DFC5"/>
                </a:solidFill>
              </a:rPr>
              <a:t>The Response (6,8)</a:t>
            </a:r>
          </a:p>
          <a:p>
            <a:pPr marL="457200" lvl="1" indent="0">
              <a:buNone/>
            </a:pPr>
            <a:r>
              <a:rPr lang="en-US" sz="4000" dirty="0">
                <a:solidFill>
                  <a:srgbClr val="E9DFC5"/>
                </a:solidFill>
              </a:rPr>
              <a:t>1 Corinthians 6:9-11</a:t>
            </a:r>
          </a:p>
          <a:p>
            <a:pPr marL="339725" indent="-339725"/>
            <a:r>
              <a:rPr lang="en-US" sz="4400" b="1" dirty="0">
                <a:solidFill>
                  <a:srgbClr val="E9DFC5"/>
                </a:solidFill>
              </a:rPr>
              <a:t>The Change (1 Corinthians 6:9-11)</a:t>
            </a:r>
          </a:p>
          <a:p>
            <a:pPr marL="457200" lvl="1" indent="0">
              <a:buNone/>
            </a:pPr>
            <a:r>
              <a:rPr lang="en-US" sz="4000" dirty="0">
                <a:solidFill>
                  <a:srgbClr val="E9DFC5"/>
                </a:solidFill>
              </a:rPr>
              <a:t>1 Corinthians 6:20; 11:1,3; 2 Corinthians 7:1</a:t>
            </a:r>
          </a:p>
        </p:txBody>
      </p:sp>
    </p:spTree>
    <p:extLst>
      <p:ext uri="{BB962C8B-B14F-4D97-AF65-F5344CB8AC3E}">
        <p14:creationId xmlns:p14="http://schemas.microsoft.com/office/powerpoint/2010/main" val="29193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ghtScreen/>
                    </a14:imgEffect>
                    <a14:imgEffect>
                      <a14:brightnessContrast bright="-53000" contras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1643-4E93-4BA8-9D93-7F9CDAEDF86D}"/>
              </a:ext>
            </a:extLst>
          </p:cNvPr>
          <p:cNvSpPr>
            <a:spLocks noGrp="1"/>
          </p:cNvSpPr>
          <p:nvPr>
            <p:ph type="title"/>
          </p:nvPr>
        </p:nvSpPr>
        <p:spPr>
          <a:xfrm>
            <a:off x="530942" y="0"/>
            <a:ext cx="10926097" cy="1076632"/>
          </a:xfrm>
        </p:spPr>
        <p:txBody>
          <a:bodyPr/>
          <a:lstStyle/>
          <a:p>
            <a:pPr algn="ctr"/>
            <a:r>
              <a:rPr lang="en-US" sz="5400" dirty="0">
                <a:solidFill>
                  <a:srgbClr val="E9DFC5"/>
                </a:solidFill>
                <a:effectLst>
                  <a:outerShdw blurRad="38100" dist="38100" dir="2700000" algn="tl">
                    <a:srgbClr val="000000">
                      <a:alpha val="43137"/>
                    </a:srgbClr>
                  </a:outerShdw>
                </a:effectLst>
                <a:latin typeface="Mervale Script" panose="03060506000000020000" pitchFamily="66" charset="0"/>
              </a:rPr>
              <a:t>the conversion of the </a:t>
            </a:r>
            <a:r>
              <a:rPr lang="en-US" sz="5400" dirty="0">
                <a:solidFill>
                  <a:srgbClr val="E9DFC5"/>
                </a:solidFill>
                <a:latin typeface="Algerian" panose="04020705040A02060702" pitchFamily="82" charset="0"/>
              </a:rPr>
              <a:t>Corinthians</a:t>
            </a:r>
          </a:p>
        </p:txBody>
      </p:sp>
      <p:sp>
        <p:nvSpPr>
          <p:cNvPr id="3" name="Content Placeholder 2">
            <a:extLst>
              <a:ext uri="{FF2B5EF4-FFF2-40B4-BE49-F238E27FC236}">
                <a16:creationId xmlns:a16="http://schemas.microsoft.com/office/drawing/2014/main" id="{6D44004E-C4CC-48C1-BD57-388D5B60C97C}"/>
              </a:ext>
            </a:extLst>
          </p:cNvPr>
          <p:cNvSpPr>
            <a:spLocks noGrp="1"/>
          </p:cNvSpPr>
          <p:nvPr>
            <p:ph idx="1"/>
          </p:nvPr>
        </p:nvSpPr>
        <p:spPr>
          <a:xfrm>
            <a:off x="914400" y="1076632"/>
            <a:ext cx="10363200" cy="5338916"/>
          </a:xfrm>
        </p:spPr>
        <p:txBody>
          <a:bodyPr>
            <a:normAutofit/>
          </a:bodyPr>
          <a:lstStyle/>
          <a:p>
            <a:pPr marL="339725" indent="-339725"/>
            <a:r>
              <a:rPr lang="en-US" sz="4400" b="1" dirty="0">
                <a:solidFill>
                  <a:srgbClr val="E9DFC5"/>
                </a:solidFill>
              </a:rPr>
              <a:t>The Message (5)</a:t>
            </a:r>
          </a:p>
          <a:p>
            <a:pPr marL="457200" lvl="1" indent="0">
              <a:buNone/>
            </a:pPr>
            <a:r>
              <a:rPr lang="en-US" sz="4000" dirty="0">
                <a:solidFill>
                  <a:srgbClr val="E9DFC5"/>
                </a:solidFill>
              </a:rPr>
              <a:t>1 Corinthians 2:1-5, 15:3-4</a:t>
            </a:r>
          </a:p>
          <a:p>
            <a:pPr marL="339725" indent="-339725"/>
            <a:r>
              <a:rPr lang="en-US" sz="4400" b="1" dirty="0">
                <a:solidFill>
                  <a:srgbClr val="E9DFC5"/>
                </a:solidFill>
              </a:rPr>
              <a:t>The Response (6,8)</a:t>
            </a:r>
          </a:p>
          <a:p>
            <a:pPr marL="457200" lvl="1" indent="0">
              <a:buNone/>
            </a:pPr>
            <a:r>
              <a:rPr lang="en-US" sz="4000" dirty="0">
                <a:solidFill>
                  <a:srgbClr val="E9DFC5"/>
                </a:solidFill>
              </a:rPr>
              <a:t>1 Corinthians 6:9-11</a:t>
            </a:r>
          </a:p>
          <a:p>
            <a:pPr marL="339725" indent="-339725"/>
            <a:r>
              <a:rPr lang="en-US" sz="4400" b="1" dirty="0">
                <a:solidFill>
                  <a:srgbClr val="E9DFC5"/>
                </a:solidFill>
              </a:rPr>
              <a:t>The Change (1 Corinthians 6:9-11)</a:t>
            </a:r>
          </a:p>
          <a:p>
            <a:pPr marL="457200" lvl="1" indent="0">
              <a:buNone/>
            </a:pPr>
            <a:r>
              <a:rPr lang="en-US" sz="4000" dirty="0">
                <a:solidFill>
                  <a:srgbClr val="E9DFC5"/>
                </a:solidFill>
              </a:rPr>
              <a:t>1 Corinthians 6:20; 11:1,3; 2 Corinthians 7:1</a:t>
            </a:r>
          </a:p>
          <a:p>
            <a:pPr marL="339725" indent="-339725"/>
            <a:r>
              <a:rPr lang="en-US" sz="4400" b="1" dirty="0">
                <a:solidFill>
                  <a:srgbClr val="E9DFC5"/>
                </a:solidFill>
              </a:rPr>
              <a:t>The Results (1 Corinthians 1:2)</a:t>
            </a:r>
          </a:p>
          <a:p>
            <a:pPr marL="457200" lvl="1" indent="0">
              <a:buNone/>
            </a:pPr>
            <a:r>
              <a:rPr lang="en-US" sz="4000" dirty="0">
                <a:solidFill>
                  <a:srgbClr val="E9DFC5"/>
                </a:solidFill>
              </a:rPr>
              <a:t>1 Corinthians 6:11; 15:56-58</a:t>
            </a:r>
          </a:p>
        </p:txBody>
      </p:sp>
    </p:spTree>
    <p:extLst>
      <p:ext uri="{BB962C8B-B14F-4D97-AF65-F5344CB8AC3E}">
        <p14:creationId xmlns:p14="http://schemas.microsoft.com/office/powerpoint/2010/main" val="21899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BC13-B451-4F37-83F2-20DDBC540867}"/>
              </a:ext>
            </a:extLst>
          </p:cNvPr>
          <p:cNvSpPr>
            <a:spLocks noGrp="1"/>
          </p:cNvSpPr>
          <p:nvPr>
            <p:ph type="ctrTitle"/>
          </p:nvPr>
        </p:nvSpPr>
        <p:spPr>
          <a:xfrm>
            <a:off x="1686560" y="3645225"/>
            <a:ext cx="9144000" cy="1426834"/>
          </a:xfrm>
          <a:solidFill>
            <a:srgbClr val="E9DFC5">
              <a:alpha val="77255"/>
            </a:srgbClr>
          </a:solidFill>
          <a:ln w="25400">
            <a:solidFill>
              <a:srgbClr val="7E6A5F"/>
            </a:solidFill>
          </a:ln>
        </p:spPr>
        <p:txBody>
          <a:bodyPr>
            <a:normAutofit/>
          </a:bodyPr>
          <a:lstStyle/>
          <a:p>
            <a:r>
              <a:rPr lang="en-US" sz="8800" dirty="0">
                <a:latin typeface="Algerian" panose="04020705040A02060702" pitchFamily="82" charset="0"/>
              </a:rPr>
              <a:t>C0nclusion</a:t>
            </a:r>
          </a:p>
        </p:txBody>
      </p:sp>
      <p:sp>
        <p:nvSpPr>
          <p:cNvPr id="3" name="Subtitle 2">
            <a:extLst>
              <a:ext uri="{FF2B5EF4-FFF2-40B4-BE49-F238E27FC236}">
                <a16:creationId xmlns:a16="http://schemas.microsoft.com/office/drawing/2014/main" id="{A000F706-79D8-460F-8A65-7C29B09C8A7A}"/>
              </a:ext>
            </a:extLst>
          </p:cNvPr>
          <p:cNvSpPr>
            <a:spLocks noGrp="1"/>
          </p:cNvSpPr>
          <p:nvPr>
            <p:ph type="subTitle" idx="1"/>
          </p:nvPr>
        </p:nvSpPr>
        <p:spPr>
          <a:xfrm>
            <a:off x="1524000" y="335086"/>
            <a:ext cx="9144000" cy="2164273"/>
          </a:xfrm>
        </p:spPr>
        <p:txBody>
          <a:bodyPr>
            <a:normAutofit/>
          </a:bodyPr>
          <a:lstStyle/>
          <a:p>
            <a:r>
              <a:rPr lang="en-US" sz="4800" b="1" dirty="0">
                <a:solidFill>
                  <a:srgbClr val="E9DFC5"/>
                </a:solidFill>
                <a:effectLst>
                  <a:outerShdw blurRad="38100" dist="38100" dir="2700000" algn="tl">
                    <a:srgbClr val="000000">
                      <a:alpha val="43137"/>
                    </a:srgbClr>
                  </a:outerShdw>
                </a:effectLst>
              </a:rPr>
              <a:t>Any can be saved who believe the message, obey the commands and make the changes!</a:t>
            </a:r>
          </a:p>
        </p:txBody>
      </p:sp>
    </p:spTree>
    <p:extLst>
      <p:ext uri="{BB962C8B-B14F-4D97-AF65-F5344CB8AC3E}">
        <p14:creationId xmlns:p14="http://schemas.microsoft.com/office/powerpoint/2010/main" val="408296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1477</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Mervale Script</vt:lpstr>
      <vt:lpstr>Arial</vt:lpstr>
      <vt:lpstr>Algerian</vt:lpstr>
      <vt:lpstr>Calibri</vt:lpstr>
      <vt:lpstr>Calibri Light</vt:lpstr>
      <vt:lpstr>Office Theme</vt:lpstr>
      <vt:lpstr>the conversion of the Corinthians</vt:lpstr>
      <vt:lpstr>the conversion of the Corinthians</vt:lpstr>
      <vt:lpstr>the conversion of the Corinthians</vt:lpstr>
      <vt:lpstr>the conversion of the Corinthians</vt:lpstr>
      <vt:lpstr>the conversion of the Corinthians</vt:lpstr>
      <vt:lpstr>C0nclusion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conversion of the Corinthians</dc:title>
  <dc:creator>Stan Cox</dc:creator>
  <cp:lastModifiedBy>Stan Cox</cp:lastModifiedBy>
  <cp:revision>15</cp:revision>
  <dcterms:created xsi:type="dcterms:W3CDTF">2018-03-02T04:45:16Z</dcterms:created>
  <dcterms:modified xsi:type="dcterms:W3CDTF">2018-03-18T19:51:21Z</dcterms:modified>
</cp:coreProperties>
</file>